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4" r:id="rId14"/>
    <p:sldId id="268" r:id="rId15"/>
    <p:sldId id="269" r:id="rId16"/>
    <p:sldId id="270" r:id="rId17"/>
    <p:sldId id="271" r:id="rId18"/>
    <p:sldId id="272" r:id="rId19"/>
    <p:sldId id="273" r:id="rId20"/>
  </p:sldIdLst>
  <p:sldSz cx="18288000" cy="10287000"/>
  <p:notesSz cx="6858000" cy="9144000"/>
  <p:embeddedFontLst>
    <p:embeddedFont>
      <p:font typeface="Calibri (MS)" panose="020B0604020202020204" charset="0"/>
      <p:regular r:id="rId22"/>
    </p:embeddedFont>
    <p:embeddedFont>
      <p:font typeface="Calibri (MS) Bold" panose="020B0604020202020204" charset="0"/>
      <p:regular r:id="rId23"/>
    </p:embeddedFont>
    <p:embeddedFont>
      <p:font typeface="Montserrat" panose="00000500000000000000" pitchFamily="2" charset="0"/>
      <p:regular r:id="rId24"/>
    </p:embeddedFont>
    <p:embeddedFont>
      <p:font typeface="Montserrat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604C79-A520-421C-8D97-7DBDB0CC7C63}" v="3" dt="2025-05-23T14:00:09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826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stafa Habib" userId="7913bf9103388c83" providerId="LiveId" clId="{72604C79-A520-421C-8D97-7DBDB0CC7C63}"/>
    <pc:docChg chg="custSel modSld">
      <pc:chgData name="Mostafa Habib" userId="7913bf9103388c83" providerId="LiveId" clId="{72604C79-A520-421C-8D97-7DBDB0CC7C63}" dt="2025-05-23T14:00:28.639" v="32" actId="962"/>
      <pc:docMkLst>
        <pc:docMk/>
      </pc:docMkLst>
      <pc:sldChg chg="addSp delSp modSp mod">
        <pc:chgData name="Mostafa Habib" userId="7913bf9103388c83" providerId="LiveId" clId="{72604C79-A520-421C-8D97-7DBDB0CC7C63}" dt="2025-05-23T13:59:59.460" v="20" actId="14100"/>
        <pc:sldMkLst>
          <pc:docMk/>
          <pc:sldMk cId="0" sldId="263"/>
        </pc:sldMkLst>
        <pc:spChg chg="mod">
          <ac:chgData name="Mostafa Habib" userId="7913bf9103388c83" providerId="LiveId" clId="{72604C79-A520-421C-8D97-7DBDB0CC7C63}" dt="2025-05-23T13:57:53.908" v="11" actId="5793"/>
          <ac:spMkLst>
            <pc:docMk/>
            <pc:sldMk cId="0" sldId="263"/>
            <ac:spMk id="4" creationId="{00000000-0000-0000-0000-000000000000}"/>
          </ac:spMkLst>
        </pc:spChg>
        <pc:spChg chg="del">
          <ac:chgData name="Mostafa Habib" userId="7913bf9103388c83" providerId="LiveId" clId="{72604C79-A520-421C-8D97-7DBDB0CC7C63}" dt="2025-05-23T13:56:50.295" v="0" actId="478"/>
          <ac:spMkLst>
            <pc:docMk/>
            <pc:sldMk cId="0" sldId="263"/>
            <ac:spMk id="5" creationId="{00000000-0000-0000-0000-000000000000}"/>
          </ac:spMkLst>
        </pc:spChg>
        <pc:picChg chg="add del mod">
          <ac:chgData name="Mostafa Habib" userId="7913bf9103388c83" providerId="LiveId" clId="{72604C79-A520-421C-8D97-7DBDB0CC7C63}" dt="2025-05-23T13:59:35.168" v="12" actId="478"/>
          <ac:picMkLst>
            <pc:docMk/>
            <pc:sldMk cId="0" sldId="263"/>
            <ac:picMk id="7" creationId="{D67E4479-98DB-4A83-2822-4783BBF25EFB}"/>
          </ac:picMkLst>
        </pc:picChg>
        <pc:picChg chg="add mod">
          <ac:chgData name="Mostafa Habib" userId="7913bf9103388c83" providerId="LiveId" clId="{72604C79-A520-421C-8D97-7DBDB0CC7C63}" dt="2025-05-23T13:59:59.460" v="20" actId="14100"/>
          <ac:picMkLst>
            <pc:docMk/>
            <pc:sldMk cId="0" sldId="263"/>
            <ac:picMk id="9" creationId="{81510874-73FB-B5C0-98DD-699367B274E3}"/>
          </ac:picMkLst>
        </pc:picChg>
      </pc:sldChg>
      <pc:sldChg chg="addSp delSp modSp mod">
        <pc:chgData name="Mostafa Habib" userId="7913bf9103388c83" providerId="LiveId" clId="{72604C79-A520-421C-8D97-7DBDB0CC7C63}" dt="2025-05-23T14:00:28.639" v="32" actId="962"/>
        <pc:sldMkLst>
          <pc:docMk/>
          <pc:sldMk cId="0" sldId="264"/>
        </pc:sldMkLst>
        <pc:spChg chg="del">
          <ac:chgData name="Mostafa Habib" userId="7913bf9103388c83" providerId="LiveId" clId="{72604C79-A520-421C-8D97-7DBDB0CC7C63}" dt="2025-05-23T14:00:03.121" v="21" actId="478"/>
          <ac:spMkLst>
            <pc:docMk/>
            <pc:sldMk cId="0" sldId="264"/>
            <ac:spMk id="5" creationId="{00000000-0000-0000-0000-000000000000}"/>
          </ac:spMkLst>
        </pc:spChg>
        <pc:picChg chg="add mod">
          <ac:chgData name="Mostafa Habib" userId="7913bf9103388c83" providerId="LiveId" clId="{72604C79-A520-421C-8D97-7DBDB0CC7C63}" dt="2025-05-23T14:00:28.639" v="32" actId="962"/>
          <ac:picMkLst>
            <pc:docMk/>
            <pc:sldMk cId="0" sldId="264"/>
            <ac:picMk id="7" creationId="{5C291F6A-3E19-0044-9828-033E67D8011C}"/>
          </ac:picMkLst>
        </pc:picChg>
      </pc:sldChg>
    </pc:docChg>
  </pc:docChgLst>
</pc:chgInfo>
</file>

<file path=ppt/media/image1.jpeg>
</file>

<file path=ppt/media/image10.sv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svg>
</file>

<file path=ppt/media/image23.jpeg>
</file>

<file path=ppt/media/image3.svg>
</file>

<file path=ppt/media/image4.jpe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23.05.2025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e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56238" y="6725814"/>
            <a:ext cx="16775523" cy="3133681"/>
            <a:chOff x="0" y="0"/>
            <a:chExt cx="22367364" cy="417824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67367" cy="4178300"/>
            </a:xfrm>
            <a:custGeom>
              <a:avLst/>
              <a:gdLst/>
              <a:ahLst/>
              <a:cxnLst/>
              <a:rect l="l" t="t" r="r" b="b"/>
              <a:pathLst>
                <a:path w="22367367" h="4178300">
                  <a:moveTo>
                    <a:pt x="254254" y="0"/>
                  </a:moveTo>
                  <a:lnTo>
                    <a:pt x="22113112" y="0"/>
                  </a:lnTo>
                  <a:cubicBezTo>
                    <a:pt x="22253448" y="0"/>
                    <a:pt x="22367367" y="113792"/>
                    <a:pt x="22367367" y="254254"/>
                  </a:cubicBezTo>
                  <a:lnTo>
                    <a:pt x="22367367" y="3924046"/>
                  </a:lnTo>
                  <a:cubicBezTo>
                    <a:pt x="22367367" y="4064381"/>
                    <a:pt x="22253575" y="4178300"/>
                    <a:pt x="22113112" y="4178300"/>
                  </a:cubicBezTo>
                  <a:lnTo>
                    <a:pt x="254254" y="4178300"/>
                  </a:lnTo>
                  <a:cubicBezTo>
                    <a:pt x="113792" y="4178300"/>
                    <a:pt x="0" y="4064381"/>
                    <a:pt x="0" y="3924046"/>
                  </a:cubicBezTo>
                  <a:lnTo>
                    <a:pt x="0" y="254254"/>
                  </a:lnTo>
                  <a:cubicBezTo>
                    <a:pt x="0" y="113792"/>
                    <a:pt x="113792" y="0"/>
                    <a:pt x="254254" y="0"/>
                  </a:cubicBezTo>
                  <a:close/>
                </a:path>
              </a:pathLst>
            </a:custGeom>
            <a:blipFill>
              <a:blip r:embed="rId2"/>
              <a:stretch>
                <a:fillRect t="-150746" b="-15074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326833" y="279432"/>
            <a:ext cx="11917786" cy="1603312"/>
            <a:chOff x="0" y="0"/>
            <a:chExt cx="15890381" cy="213774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890382" cy="2137749"/>
            </a:xfrm>
            <a:custGeom>
              <a:avLst/>
              <a:gdLst/>
              <a:ahLst/>
              <a:cxnLst/>
              <a:rect l="l" t="t" r="r" b="b"/>
              <a:pathLst>
                <a:path w="15890382" h="2137749">
                  <a:moveTo>
                    <a:pt x="0" y="0"/>
                  </a:moveTo>
                  <a:lnTo>
                    <a:pt x="15890382" y="0"/>
                  </a:lnTo>
                  <a:lnTo>
                    <a:pt x="15890382" y="2137749"/>
                  </a:lnTo>
                  <a:lnTo>
                    <a:pt x="0" y="213774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04775"/>
              <a:ext cx="15890381" cy="20329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2369"/>
                </a:lnSpc>
              </a:pPr>
              <a:r>
                <a:rPr lang="en-US" sz="11245" b="1" spc="-438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supply chain</a:t>
              </a:r>
            </a:p>
          </p:txBody>
        </p:sp>
      </p:grpSp>
      <p:sp>
        <p:nvSpPr>
          <p:cNvPr id="7" name="Freeform 7"/>
          <p:cNvSpPr/>
          <p:nvPr/>
        </p:nvSpPr>
        <p:spPr>
          <a:xfrm>
            <a:off x="11375077" y="1351193"/>
            <a:ext cx="3142818" cy="3160055"/>
          </a:xfrm>
          <a:custGeom>
            <a:avLst/>
            <a:gdLst/>
            <a:ahLst/>
            <a:cxnLst/>
            <a:rect l="l" t="t" r="r" b="b"/>
            <a:pathLst>
              <a:path w="3142818" h="3160055">
                <a:moveTo>
                  <a:pt x="0" y="0"/>
                </a:moveTo>
                <a:lnTo>
                  <a:pt x="3142818" y="0"/>
                </a:lnTo>
                <a:lnTo>
                  <a:pt x="3142818" y="3160055"/>
                </a:lnTo>
                <a:lnTo>
                  <a:pt x="0" y="3160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3404639" y="1390801"/>
            <a:ext cx="3142818" cy="3160055"/>
          </a:xfrm>
          <a:custGeom>
            <a:avLst/>
            <a:gdLst/>
            <a:ahLst/>
            <a:cxnLst/>
            <a:rect l="l" t="t" r="r" b="b"/>
            <a:pathLst>
              <a:path w="3142818" h="3160055">
                <a:moveTo>
                  <a:pt x="0" y="0"/>
                </a:moveTo>
                <a:lnTo>
                  <a:pt x="3142818" y="0"/>
                </a:lnTo>
                <a:lnTo>
                  <a:pt x="3142818" y="3160055"/>
                </a:lnTo>
                <a:lnTo>
                  <a:pt x="0" y="3160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8541878" y="9378261"/>
            <a:ext cx="1236093" cy="346075"/>
            <a:chOff x="0" y="0"/>
            <a:chExt cx="1648124" cy="4614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48124" cy="461433"/>
            </a:xfrm>
            <a:custGeom>
              <a:avLst/>
              <a:gdLst/>
              <a:ahLst/>
              <a:cxnLst/>
              <a:rect l="l" t="t" r="r" b="b"/>
              <a:pathLst>
                <a:path w="1648124" h="461433">
                  <a:moveTo>
                    <a:pt x="0" y="0"/>
                  </a:moveTo>
                  <a:lnTo>
                    <a:pt x="1648124" y="0"/>
                  </a:lnTo>
                  <a:lnTo>
                    <a:pt x="1648124" y="461433"/>
                  </a:lnTo>
                  <a:lnTo>
                    <a:pt x="0" y="46143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28575"/>
              <a:ext cx="1648124" cy="4328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749"/>
                </a:lnSpc>
              </a:pPr>
              <a:r>
                <a:rPr lang="en-US" sz="2499" spc="-97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326833" y="2394949"/>
            <a:ext cx="9544866" cy="4330865"/>
            <a:chOff x="0" y="0"/>
            <a:chExt cx="12726488" cy="577448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2726488" cy="5774487"/>
            </a:xfrm>
            <a:custGeom>
              <a:avLst/>
              <a:gdLst/>
              <a:ahLst/>
              <a:cxnLst/>
              <a:rect l="l" t="t" r="r" b="b"/>
              <a:pathLst>
                <a:path w="12726488" h="5774487">
                  <a:moveTo>
                    <a:pt x="0" y="0"/>
                  </a:moveTo>
                  <a:lnTo>
                    <a:pt x="12726488" y="0"/>
                  </a:lnTo>
                  <a:lnTo>
                    <a:pt x="12726488" y="5774487"/>
                  </a:lnTo>
                  <a:lnTo>
                    <a:pt x="0" y="57744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12726488" cy="57554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REPRESENTED BY :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YOUSSEF TAREK SALEH AHMED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MOSTAFA MOHAMED MOHAMED HABIB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OSMAN ABDALLAH MOHAMED BREAK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HANA OMAR MOHAMED AHMED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SALMA AMR ABDELFATTAH MOHAMMED</a:t>
              </a:r>
            </a:p>
            <a:p>
              <a:pPr algn="ctr">
                <a:lnSpc>
                  <a:spcPts val="248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ctr">
                <a:lnSpc>
                  <a:spcPts val="2489"/>
                </a:lnSpc>
              </a:pPr>
              <a:r>
                <a:rPr lang="en-US" sz="2262" b="1" spc="-88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FARAH SAMEH AHMED HOSENY</a:t>
              </a:r>
            </a:p>
            <a:p>
              <a:pPr algn="ctr">
                <a:lnSpc>
                  <a:spcPts val="1939"/>
                </a:lnSpc>
              </a:pPr>
              <a:endParaRPr lang="en-US" sz="2262" b="1" spc="-88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hain with a red link&#10;&#10;AI-generated content may be incorrect.">
            <a:extLst>
              <a:ext uri="{FF2B5EF4-FFF2-40B4-BE49-F238E27FC236}">
                <a16:creationId xmlns:a16="http://schemas.microsoft.com/office/drawing/2014/main" id="{C1452104-D609-3C8D-20FD-B9982C8B1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304800"/>
            <a:ext cx="16840200" cy="96774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7D698DC-0B24-2FD7-49B8-29CF56FB6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495300"/>
            <a:ext cx="16535400" cy="92964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DFD7708-54E7-3F94-B8C1-1D536B9574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71500"/>
            <a:ext cx="16306800" cy="8991599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DB7A5D-DEC6-D543-D06C-AD786A518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0E443BE-6226-67E9-A419-4D21F58564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55544"/>
            <a:ext cx="16916400" cy="10142517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532927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96A6F90-3BE9-D203-284A-5F4D2359FE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419100"/>
            <a:ext cx="16383000" cy="96774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57400" y="1790700"/>
            <a:ext cx="15163800" cy="5181600"/>
            <a:chOff x="0" y="0"/>
            <a:chExt cx="20218400" cy="6908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0218400" cy="6908800"/>
            </a:xfrm>
            <a:custGeom>
              <a:avLst/>
              <a:gdLst/>
              <a:ahLst/>
              <a:cxnLst/>
              <a:rect l="l" t="t" r="r" b="b"/>
              <a:pathLst>
                <a:path w="20218400" h="6908800">
                  <a:moveTo>
                    <a:pt x="0" y="3454400"/>
                  </a:moveTo>
                  <a:cubicBezTo>
                    <a:pt x="0" y="1546606"/>
                    <a:pt x="4526026" y="0"/>
                    <a:pt x="10109200" y="0"/>
                  </a:cubicBezTo>
                  <a:cubicBezTo>
                    <a:pt x="15692374" y="0"/>
                    <a:pt x="20218400" y="1546606"/>
                    <a:pt x="20218400" y="3454400"/>
                  </a:cubicBezTo>
                  <a:cubicBezTo>
                    <a:pt x="20218400" y="5362194"/>
                    <a:pt x="15692374" y="6908800"/>
                    <a:pt x="10109200" y="6908800"/>
                  </a:cubicBezTo>
                  <a:cubicBezTo>
                    <a:pt x="4526026" y="6908800"/>
                    <a:pt x="0" y="5362194"/>
                    <a:pt x="0" y="3454400"/>
                  </a:cubicBezTo>
                  <a:close/>
                </a:path>
              </a:pathLst>
            </a:custGeom>
            <a:solidFill>
              <a:srgbClr val="0003FF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3429000" y="3467100"/>
            <a:ext cx="12115800" cy="1477328"/>
            <a:chOff x="0" y="0"/>
            <a:chExt cx="16154400" cy="196977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154400" cy="1969771"/>
            </a:xfrm>
            <a:custGeom>
              <a:avLst/>
              <a:gdLst/>
              <a:ahLst/>
              <a:cxnLst/>
              <a:rect l="l" t="t" r="r" b="b"/>
              <a:pathLst>
                <a:path w="16154400" h="1969771">
                  <a:moveTo>
                    <a:pt x="0" y="0"/>
                  </a:moveTo>
                  <a:lnTo>
                    <a:pt x="16154400" y="0"/>
                  </a:lnTo>
                  <a:lnTo>
                    <a:pt x="16154400" y="1969771"/>
                  </a:lnTo>
                  <a:lnTo>
                    <a:pt x="0" y="196977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42875"/>
              <a:ext cx="16154400" cy="211264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8640"/>
                </a:lnSpc>
              </a:pPr>
              <a:r>
                <a:rPr lang="en-US" sz="7200">
                  <a:solidFill>
                    <a:srgbClr val="FFFF00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Insights and recommendations</a:t>
              </a:r>
            </a:p>
            <a:p>
              <a:pPr algn="l">
                <a:lnSpc>
                  <a:spcPts val="8640"/>
                </a:lnSpc>
              </a:pPr>
              <a:endParaRPr lang="en-US" sz="7200">
                <a:solidFill>
                  <a:srgbClr val="FFFF00"/>
                </a:solidFill>
                <a:latin typeface="Calibri (MS)"/>
                <a:ea typeface="Calibri (MS)"/>
                <a:cs typeface="Calibri (MS)"/>
                <a:sym typeface="Calibri (MS)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71909" y="798252"/>
            <a:ext cx="8114224" cy="8690495"/>
            <a:chOff x="0" y="0"/>
            <a:chExt cx="10818965" cy="1158732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818965" cy="11587327"/>
            </a:xfrm>
            <a:custGeom>
              <a:avLst/>
              <a:gdLst/>
              <a:ahLst/>
              <a:cxnLst/>
              <a:rect l="l" t="t" r="r" b="b"/>
              <a:pathLst>
                <a:path w="10818965" h="11587327">
                  <a:moveTo>
                    <a:pt x="0" y="0"/>
                  </a:moveTo>
                  <a:lnTo>
                    <a:pt x="10818965" y="0"/>
                  </a:lnTo>
                  <a:lnTo>
                    <a:pt x="10818965" y="11587327"/>
                  </a:lnTo>
                  <a:lnTo>
                    <a:pt x="0" y="115873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71475"/>
              <a:ext cx="10818965" cy="119588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7500"/>
                </a:lnSpc>
              </a:pPr>
              <a:endParaRPr/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Delivery Lead Time Gap</a:t>
              </a:r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Revenue varies by Product Type</a:t>
              </a:r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Dependency on Few SKUs</a:t>
              </a:r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Quality Variations</a:t>
              </a:r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Transport Mode Inefficiencies</a:t>
              </a:r>
            </a:p>
            <a:p>
              <a:pPr marL="647700" lvl="1" indent="-323850" algn="l">
                <a:lnSpc>
                  <a:spcPts val="7500"/>
                </a:lnSpc>
                <a:buFont typeface="Arial"/>
                <a:buChar char="•"/>
              </a:pP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Geographic Logistics Imbalance</a:t>
              </a:r>
            </a:p>
            <a:p>
              <a:pPr algn="l">
                <a:lnSpc>
                  <a:spcPts val="3863"/>
                </a:lnSpc>
              </a:pPr>
              <a:endParaRPr lang="en-US" sz="3000" b="1">
                <a:solidFill>
                  <a:srgbClr val="749DC3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</p:txBody>
        </p:sp>
      </p:grpSp>
      <p:sp>
        <p:nvSpPr>
          <p:cNvPr id="5" name="Freeform 5" descr="A close-up of a truck"/>
          <p:cNvSpPr/>
          <p:nvPr/>
        </p:nvSpPr>
        <p:spPr>
          <a:xfrm>
            <a:off x="10517106" y="342900"/>
            <a:ext cx="7237494" cy="9220200"/>
          </a:xfrm>
          <a:custGeom>
            <a:avLst/>
            <a:gdLst/>
            <a:ahLst/>
            <a:cxnLst/>
            <a:rect l="l" t="t" r="r" b="b"/>
            <a:pathLst>
              <a:path w="7237494" h="9220200">
                <a:moveTo>
                  <a:pt x="0" y="0"/>
                </a:moveTo>
                <a:lnTo>
                  <a:pt x="7237494" y="0"/>
                </a:lnTo>
                <a:lnTo>
                  <a:pt x="7237494" y="9220200"/>
                </a:lnTo>
                <a:lnTo>
                  <a:pt x="0" y="9220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290" r="-5236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01664" y="342900"/>
            <a:ext cx="11806979" cy="10892371"/>
            <a:chOff x="0" y="0"/>
            <a:chExt cx="15874749" cy="146450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874749" cy="14645039"/>
            </a:xfrm>
            <a:custGeom>
              <a:avLst/>
              <a:gdLst/>
              <a:ahLst/>
              <a:cxnLst/>
              <a:rect l="l" t="t" r="r" b="b"/>
              <a:pathLst>
                <a:path w="15874749" h="14645039">
                  <a:moveTo>
                    <a:pt x="0" y="0"/>
                  </a:moveTo>
                  <a:lnTo>
                    <a:pt x="15874749" y="0"/>
                  </a:lnTo>
                  <a:lnTo>
                    <a:pt x="15874749" y="14645039"/>
                  </a:lnTo>
                  <a:lnTo>
                    <a:pt x="0" y="1464503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0"/>
              <a:ext cx="15874749" cy="1464503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400"/>
                </a:lnSpc>
              </a:pPr>
              <a:r>
                <a:rPr lang="en-US" sz="40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1.End-to-End Tracking System</a:t>
              </a:r>
            </a:p>
            <a:p>
              <a:pPr algn="l">
                <a:lnSpc>
                  <a:spcPts val="5400"/>
                </a:lnSpc>
              </a:pPr>
              <a:endParaRPr lang="en-US" sz="4000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5400"/>
                </a:lnSpc>
              </a:pPr>
              <a:r>
                <a:rPr lang="en-US" sz="40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2. ABC Inventory Segmentation</a:t>
              </a:r>
            </a:p>
            <a:p>
              <a:pPr algn="l">
                <a:lnSpc>
                  <a:spcPts val="5400"/>
                </a:lnSpc>
              </a:pPr>
              <a:endParaRPr lang="en-US" sz="4500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5400"/>
                </a:lnSpc>
              </a:pPr>
              <a:r>
                <a:rPr lang="en-US" sz="45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3. </a:t>
              </a:r>
              <a:r>
                <a:rPr lang="en-US" sz="44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Reassess Supplier Base and Add Backups</a:t>
              </a:r>
            </a:p>
            <a:p>
              <a:pPr algn="l">
                <a:lnSpc>
                  <a:spcPts val="5400"/>
                </a:lnSpc>
              </a:pPr>
              <a:endParaRPr lang="en-US" sz="4500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5400"/>
                </a:lnSpc>
              </a:pPr>
              <a:r>
                <a:rPr lang="en-US" sz="45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4. </a:t>
              </a:r>
              <a:r>
                <a:rPr lang="en-US" sz="44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Reconfigure Warehouse Distribution with Regional Micro-Centers</a:t>
              </a:r>
            </a:p>
            <a:p>
              <a:pPr algn="l">
                <a:lnSpc>
                  <a:spcPts val="5400"/>
                </a:lnSpc>
              </a:pPr>
              <a:endParaRPr lang="en-US" sz="4400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5640"/>
                </a:lnSpc>
              </a:pPr>
              <a:r>
                <a:rPr lang="en-US" sz="44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5. Product Profitability Matrix</a:t>
              </a:r>
            </a:p>
            <a:p>
              <a:pPr algn="l">
                <a:lnSpc>
                  <a:spcPts val="5640"/>
                </a:lnSpc>
              </a:pPr>
              <a:endParaRPr lang="en-US" sz="4700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5640"/>
                </a:lnSpc>
              </a:pPr>
              <a:r>
                <a:rPr lang="en-US" sz="47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6. </a:t>
              </a:r>
              <a:r>
                <a:rPr lang="en-US" sz="4000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Smart Transport Selection Algorithm</a:t>
              </a:r>
            </a:p>
            <a:p>
              <a:pPr algn="l">
                <a:lnSpc>
                  <a:spcPts val="5880"/>
                </a:lnSpc>
              </a:pPr>
              <a:r>
                <a:rPr lang="en-US" sz="4900" dirty="0">
                  <a:solidFill>
                    <a:srgbClr val="749DC3"/>
                  </a:solidFill>
                  <a:latin typeface="Calibri (MS)"/>
                  <a:ea typeface="Calibri (MS)"/>
                  <a:cs typeface="Calibri (MS)"/>
                  <a:sym typeface="Calibri (MS)"/>
                </a:rPr>
                <a:t>7. Strengthen Internal Quality Control</a:t>
              </a:r>
            </a:p>
          </p:txBody>
        </p:sp>
      </p:grpSp>
      <p:sp>
        <p:nvSpPr>
          <p:cNvPr id="5" name="Freeform 5" descr="A close-up of a truck"/>
          <p:cNvSpPr/>
          <p:nvPr/>
        </p:nvSpPr>
        <p:spPr>
          <a:xfrm>
            <a:off x="12035151" y="342900"/>
            <a:ext cx="5719449" cy="9220200"/>
          </a:xfrm>
          <a:custGeom>
            <a:avLst/>
            <a:gdLst/>
            <a:ahLst/>
            <a:cxnLst/>
            <a:rect l="l" t="t" r="r" b="b"/>
            <a:pathLst>
              <a:path w="5719449" h="9220200">
                <a:moveTo>
                  <a:pt x="0" y="0"/>
                </a:moveTo>
                <a:lnTo>
                  <a:pt x="5719449" y="0"/>
                </a:lnTo>
                <a:lnTo>
                  <a:pt x="5719449" y="9220200"/>
                </a:lnTo>
                <a:lnTo>
                  <a:pt x="0" y="9220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478" r="-85584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84301" y="303005"/>
            <a:ext cx="6853232" cy="1451390"/>
          </a:xfrm>
          <a:custGeom>
            <a:avLst/>
            <a:gdLst/>
            <a:ahLst/>
            <a:cxnLst/>
            <a:rect l="l" t="t" r="r" b="b"/>
            <a:pathLst>
              <a:path w="6853232" h="1451390">
                <a:moveTo>
                  <a:pt x="0" y="0"/>
                </a:moveTo>
                <a:lnTo>
                  <a:pt x="6853232" y="0"/>
                </a:lnTo>
                <a:lnTo>
                  <a:pt x="6853232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281760" y="6062436"/>
            <a:ext cx="3369822" cy="3388304"/>
          </a:xfrm>
          <a:custGeom>
            <a:avLst/>
            <a:gdLst/>
            <a:ahLst/>
            <a:cxnLst/>
            <a:rect l="l" t="t" r="r" b="b"/>
            <a:pathLst>
              <a:path w="3369822" h="3388304">
                <a:moveTo>
                  <a:pt x="0" y="0"/>
                </a:moveTo>
                <a:lnTo>
                  <a:pt x="3369822" y="0"/>
                </a:lnTo>
                <a:lnTo>
                  <a:pt x="3369822" y="3388304"/>
                </a:lnTo>
                <a:lnTo>
                  <a:pt x="0" y="33883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485326" y="6104905"/>
            <a:ext cx="3369822" cy="3388304"/>
          </a:xfrm>
          <a:custGeom>
            <a:avLst/>
            <a:gdLst/>
            <a:ahLst/>
            <a:cxnLst/>
            <a:rect l="l" t="t" r="r" b="b"/>
            <a:pathLst>
              <a:path w="3369822" h="3388304">
                <a:moveTo>
                  <a:pt x="0" y="0"/>
                </a:moveTo>
                <a:lnTo>
                  <a:pt x="3369822" y="0"/>
                </a:lnTo>
                <a:lnTo>
                  <a:pt x="3369822" y="3388304"/>
                </a:lnTo>
                <a:lnTo>
                  <a:pt x="0" y="33883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591917" y="303005"/>
            <a:ext cx="9251859" cy="1249800"/>
            <a:chOff x="0" y="0"/>
            <a:chExt cx="12335812" cy="1666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2335812" cy="1666400"/>
            </a:xfrm>
            <a:custGeom>
              <a:avLst/>
              <a:gdLst/>
              <a:ahLst/>
              <a:cxnLst/>
              <a:rect l="l" t="t" r="r" b="b"/>
              <a:pathLst>
                <a:path w="12335812" h="1666400">
                  <a:moveTo>
                    <a:pt x="0" y="0"/>
                  </a:moveTo>
                  <a:lnTo>
                    <a:pt x="12335812" y="0"/>
                  </a:lnTo>
                  <a:lnTo>
                    <a:pt x="12335812" y="1666400"/>
                  </a:lnTo>
                  <a:lnTo>
                    <a:pt x="0" y="1666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6200"/>
              <a:ext cx="12335812" cy="1590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02"/>
                </a:lnSpc>
              </a:pPr>
              <a:r>
                <a:rPr lang="en-US" sz="8729" b="1" spc="-34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conclusion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384301" y="2029407"/>
            <a:ext cx="15015087" cy="6772047"/>
            <a:chOff x="0" y="0"/>
            <a:chExt cx="20020116" cy="902939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0020116" cy="9029396"/>
            </a:xfrm>
            <a:custGeom>
              <a:avLst/>
              <a:gdLst/>
              <a:ahLst/>
              <a:cxnLst/>
              <a:rect l="l" t="t" r="r" b="b"/>
              <a:pathLst>
                <a:path w="20020116" h="9029396">
                  <a:moveTo>
                    <a:pt x="0" y="0"/>
                  </a:moveTo>
                  <a:lnTo>
                    <a:pt x="20020116" y="0"/>
                  </a:lnTo>
                  <a:lnTo>
                    <a:pt x="20020116" y="9029396"/>
                  </a:lnTo>
                  <a:lnTo>
                    <a:pt x="0" y="902939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152400"/>
              <a:ext cx="20020116" cy="918179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1167587" lvl="2" indent="-389196" algn="just">
                <a:lnSpc>
                  <a:spcPts val="4867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Revenue Insights</a:t>
              </a: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: Skincare products earned the most, followed by haircare and cosmetics.</a:t>
              </a:r>
            </a:p>
            <a:p>
              <a:pPr marL="1167587" lvl="2" indent="-389196" algn="just">
                <a:lnSpc>
                  <a:spcPts val="4867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Demand and Production:</a:t>
              </a: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Skincare had the highest demand, while cosmetics had the lowest.</a:t>
              </a:r>
            </a:p>
            <a:p>
              <a:pPr marL="1167587" lvl="2" indent="-389196" algn="just">
                <a:lnSpc>
                  <a:spcPts val="4867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Logistics Performance:</a:t>
              </a:r>
              <a:r>
                <a:rPr lang="en-US" sz="2703" b="1" spc="-104">
                  <a:solidFill>
                    <a:srgbClr val="FFFF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</a:t>
              </a: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 identified cost and speed trade-offs in transportation.</a:t>
              </a:r>
            </a:p>
            <a:p>
              <a:pPr marL="1167587" lvl="2" indent="-389196" algn="just">
                <a:lnSpc>
                  <a:spcPts val="4867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Supplier Analysis</a:t>
              </a: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: Supplier performance varied by product, highlighting the need for careful selection.</a:t>
              </a:r>
            </a:p>
            <a:p>
              <a:pPr marL="1167587" lvl="2" indent="-389196" algn="just">
                <a:lnSpc>
                  <a:spcPts val="4867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Process Improvement</a:t>
              </a: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: Longer customer lead times than manufacturing times showed a need for efficiency improvements.</a:t>
              </a:r>
            </a:p>
            <a:p>
              <a:pPr marL="1167587" lvl="2" indent="-389196" algn="just">
                <a:lnSpc>
                  <a:spcPts val="2974"/>
                </a:lnSpc>
                <a:buFont typeface="Arial"/>
                <a:buChar char="⚬"/>
              </a:pPr>
              <a:endParaRPr lang="en-US" sz="2703" b="1" spc="-10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1167587" lvl="2" indent="-389196" algn="just">
                <a:lnSpc>
                  <a:spcPts val="2974"/>
                </a:lnSpc>
                <a:buFont typeface="Arial"/>
                <a:buChar char="⚬"/>
              </a:pPr>
              <a:r>
                <a:rPr lang="en-US" sz="2703" b="1" spc="-104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Overall, this project showed how data can help businesses optimize their supply chains, cut costs, and improve customer satisfaction.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490174"/>
            <a:ext cx="16230600" cy="6634667"/>
            <a:chOff x="0" y="0"/>
            <a:chExt cx="21640800" cy="884622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640800" cy="8846312"/>
            </a:xfrm>
            <a:custGeom>
              <a:avLst/>
              <a:gdLst/>
              <a:ahLst/>
              <a:cxnLst/>
              <a:rect l="l" t="t" r="r" b="b"/>
              <a:pathLst>
                <a:path w="21640800" h="8846312">
                  <a:moveTo>
                    <a:pt x="262763" y="0"/>
                  </a:moveTo>
                  <a:lnTo>
                    <a:pt x="21378038" y="0"/>
                  </a:lnTo>
                  <a:cubicBezTo>
                    <a:pt x="21447761" y="0"/>
                    <a:pt x="21514563" y="27686"/>
                    <a:pt x="21563839" y="76962"/>
                  </a:cubicBezTo>
                  <a:cubicBezTo>
                    <a:pt x="21613115" y="126238"/>
                    <a:pt x="21640800" y="193040"/>
                    <a:pt x="21640800" y="262763"/>
                  </a:cubicBezTo>
                  <a:lnTo>
                    <a:pt x="21640800" y="8583549"/>
                  </a:lnTo>
                  <a:cubicBezTo>
                    <a:pt x="21640800" y="8728710"/>
                    <a:pt x="21523198" y="8846312"/>
                    <a:pt x="21378038" y="8846312"/>
                  </a:cubicBezTo>
                  <a:lnTo>
                    <a:pt x="262763" y="8846312"/>
                  </a:lnTo>
                  <a:cubicBezTo>
                    <a:pt x="193040" y="8846312"/>
                    <a:pt x="126238" y="8818626"/>
                    <a:pt x="76962" y="8769350"/>
                  </a:cubicBezTo>
                  <a:cubicBezTo>
                    <a:pt x="27686" y="8720074"/>
                    <a:pt x="0" y="8653145"/>
                    <a:pt x="0" y="8583549"/>
                  </a:cubicBezTo>
                  <a:lnTo>
                    <a:pt x="0" y="262763"/>
                  </a:lnTo>
                  <a:cubicBezTo>
                    <a:pt x="0" y="117602"/>
                    <a:pt x="117602" y="0"/>
                    <a:pt x="262763" y="0"/>
                  </a:cubicBezTo>
                  <a:close/>
                </a:path>
              </a:pathLst>
            </a:custGeom>
            <a:blipFill>
              <a:blip r:embed="rId2"/>
              <a:stretch>
                <a:fillRect t="-18723" b="-18722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11375077" y="857885"/>
            <a:ext cx="2922209" cy="2938236"/>
          </a:xfrm>
          <a:custGeom>
            <a:avLst/>
            <a:gdLst/>
            <a:ahLst/>
            <a:cxnLst/>
            <a:rect l="l" t="t" r="r" b="b"/>
            <a:pathLst>
              <a:path w="2922209" h="2938236">
                <a:moveTo>
                  <a:pt x="0" y="0"/>
                </a:moveTo>
                <a:lnTo>
                  <a:pt x="2922209" y="0"/>
                </a:lnTo>
                <a:lnTo>
                  <a:pt x="2922209" y="2938236"/>
                </a:lnTo>
                <a:lnTo>
                  <a:pt x="0" y="29382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3262174" y="894713"/>
            <a:ext cx="2922209" cy="2938236"/>
          </a:xfrm>
          <a:custGeom>
            <a:avLst/>
            <a:gdLst/>
            <a:ahLst/>
            <a:cxnLst/>
            <a:rect l="l" t="t" r="r" b="b"/>
            <a:pathLst>
              <a:path w="2922209" h="2938236">
                <a:moveTo>
                  <a:pt x="0" y="0"/>
                </a:moveTo>
                <a:lnTo>
                  <a:pt x="2922209" y="0"/>
                </a:lnTo>
                <a:lnTo>
                  <a:pt x="2922209" y="2938236"/>
                </a:lnTo>
                <a:lnTo>
                  <a:pt x="0" y="29382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028700" y="1820717"/>
            <a:ext cx="11636025" cy="2012232"/>
            <a:chOff x="0" y="0"/>
            <a:chExt cx="15514700" cy="268297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14700" cy="2682976"/>
            </a:xfrm>
            <a:custGeom>
              <a:avLst/>
              <a:gdLst/>
              <a:ahLst/>
              <a:cxnLst/>
              <a:rect l="l" t="t" r="r" b="b"/>
              <a:pathLst>
                <a:path w="15514700" h="2682976">
                  <a:moveTo>
                    <a:pt x="0" y="0"/>
                  </a:moveTo>
                  <a:lnTo>
                    <a:pt x="15514700" y="0"/>
                  </a:lnTo>
                  <a:lnTo>
                    <a:pt x="15514700" y="2682976"/>
                  </a:lnTo>
                  <a:lnTo>
                    <a:pt x="0" y="268297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33350"/>
              <a:ext cx="15514700" cy="254962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15538"/>
                </a:lnSpc>
              </a:pPr>
              <a:r>
                <a:rPr lang="en-US" sz="14125" b="1" spc="-549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Thank You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18467" y="4302014"/>
            <a:ext cx="5787794" cy="6496623"/>
            <a:chOff x="0" y="0"/>
            <a:chExt cx="7717059" cy="86621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17028" cy="8662162"/>
            </a:xfrm>
            <a:custGeom>
              <a:avLst/>
              <a:gdLst/>
              <a:ahLst/>
              <a:cxnLst/>
              <a:rect l="l" t="t" r="r" b="b"/>
              <a:pathLst>
                <a:path w="7717028" h="8662162">
                  <a:moveTo>
                    <a:pt x="736727" y="0"/>
                  </a:moveTo>
                  <a:lnTo>
                    <a:pt x="6980301" y="0"/>
                  </a:lnTo>
                  <a:cubicBezTo>
                    <a:pt x="7387209" y="0"/>
                    <a:pt x="7717028" y="329819"/>
                    <a:pt x="7717028" y="736727"/>
                  </a:cubicBezTo>
                  <a:lnTo>
                    <a:pt x="7717028" y="7925435"/>
                  </a:lnTo>
                  <a:cubicBezTo>
                    <a:pt x="7717028" y="8120888"/>
                    <a:pt x="7639431" y="8308213"/>
                    <a:pt x="7501255" y="8446389"/>
                  </a:cubicBezTo>
                  <a:cubicBezTo>
                    <a:pt x="7363079" y="8584565"/>
                    <a:pt x="7175627" y="8662162"/>
                    <a:pt x="6980301" y="8662162"/>
                  </a:cubicBezTo>
                  <a:lnTo>
                    <a:pt x="736727" y="8662162"/>
                  </a:lnTo>
                  <a:cubicBezTo>
                    <a:pt x="541274" y="8662162"/>
                    <a:pt x="353949" y="8584565"/>
                    <a:pt x="215773" y="8446389"/>
                  </a:cubicBezTo>
                  <a:cubicBezTo>
                    <a:pt x="77597" y="8308213"/>
                    <a:pt x="0" y="8120761"/>
                    <a:pt x="0" y="7925435"/>
                  </a:cubicBezTo>
                  <a:lnTo>
                    <a:pt x="0" y="736727"/>
                  </a:lnTo>
                  <a:cubicBezTo>
                    <a:pt x="0" y="541401"/>
                    <a:pt x="77597" y="353949"/>
                    <a:pt x="215773" y="215773"/>
                  </a:cubicBezTo>
                  <a:cubicBezTo>
                    <a:pt x="353949" y="77597"/>
                    <a:pt x="541401" y="0"/>
                    <a:pt x="736727" y="0"/>
                  </a:cubicBezTo>
                  <a:close/>
                </a:path>
              </a:pathLst>
            </a:custGeom>
            <a:blipFill>
              <a:blip r:embed="rId2"/>
              <a:stretch>
                <a:fillRect l="-62247" r="-6224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330462" y="540806"/>
            <a:ext cx="9251859" cy="1249800"/>
            <a:chOff x="0" y="0"/>
            <a:chExt cx="12335812" cy="16664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335812" cy="1666400"/>
            </a:xfrm>
            <a:custGeom>
              <a:avLst/>
              <a:gdLst/>
              <a:ahLst/>
              <a:cxnLst/>
              <a:rect l="l" t="t" r="r" b="b"/>
              <a:pathLst>
                <a:path w="12335812" h="1666400">
                  <a:moveTo>
                    <a:pt x="0" y="0"/>
                  </a:moveTo>
                  <a:lnTo>
                    <a:pt x="12335812" y="0"/>
                  </a:lnTo>
                  <a:lnTo>
                    <a:pt x="12335812" y="1666400"/>
                  </a:lnTo>
                  <a:lnTo>
                    <a:pt x="0" y="16664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76200"/>
              <a:ext cx="12335812" cy="159020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9602"/>
                </a:lnSpc>
              </a:pPr>
              <a:r>
                <a:rPr lang="en-US" sz="8729" b="1" spc="-340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overview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30462" y="2496771"/>
            <a:ext cx="9928085" cy="8066311"/>
            <a:chOff x="0" y="0"/>
            <a:chExt cx="13237447" cy="1075508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3237446" cy="10755082"/>
            </a:xfrm>
            <a:custGeom>
              <a:avLst/>
              <a:gdLst/>
              <a:ahLst/>
              <a:cxnLst/>
              <a:rect l="l" t="t" r="r" b="b"/>
              <a:pathLst>
                <a:path w="13237446" h="10755082">
                  <a:moveTo>
                    <a:pt x="0" y="0"/>
                  </a:moveTo>
                  <a:lnTo>
                    <a:pt x="13237446" y="0"/>
                  </a:lnTo>
                  <a:lnTo>
                    <a:pt x="13237446" y="10755082"/>
                  </a:lnTo>
                  <a:lnTo>
                    <a:pt x="0" y="107550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28600"/>
              <a:ext cx="13237447" cy="1098368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just">
                <a:lnSpc>
                  <a:spcPts val="7200"/>
                </a:lnSpc>
              </a:pPr>
              <a:r>
                <a:rPr lang="en-US" sz="4000" b="1" spc="-17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Our project is about analyzing and improving the supply chain using Power BI. </a:t>
              </a:r>
            </a:p>
            <a:p>
              <a:pPr algn="just">
                <a:lnSpc>
                  <a:spcPts val="7200"/>
                </a:lnSpc>
              </a:pPr>
              <a:r>
                <a:rPr lang="en-US" sz="4000" b="1" spc="-17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We started with raw data that needed cleaning and organizing. After that, we built interactive dashboards to show important information like inventory, orders, and delivery performance</a:t>
              </a:r>
            </a:p>
            <a:p>
              <a:pPr algn="just">
                <a:lnSpc>
                  <a:spcPts val="5314"/>
                </a:lnSpc>
              </a:pPr>
              <a:endParaRPr lang="en-US" sz="4000" b="1" spc="-17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2795750" y="-28575"/>
            <a:ext cx="3530024" cy="3549385"/>
          </a:xfrm>
          <a:custGeom>
            <a:avLst/>
            <a:gdLst/>
            <a:ahLst/>
            <a:cxnLst/>
            <a:rect l="l" t="t" r="r" b="b"/>
            <a:pathLst>
              <a:path w="3530024" h="3549385">
                <a:moveTo>
                  <a:pt x="0" y="0"/>
                </a:moveTo>
                <a:lnTo>
                  <a:pt x="3530024" y="0"/>
                </a:lnTo>
                <a:lnTo>
                  <a:pt x="3530024" y="3549385"/>
                </a:lnTo>
                <a:lnTo>
                  <a:pt x="0" y="35493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5075361" y="15913"/>
            <a:ext cx="3530024" cy="3549385"/>
          </a:xfrm>
          <a:custGeom>
            <a:avLst/>
            <a:gdLst/>
            <a:ahLst/>
            <a:cxnLst/>
            <a:rect l="l" t="t" r="r" b="b"/>
            <a:pathLst>
              <a:path w="3530024" h="3549385">
                <a:moveTo>
                  <a:pt x="0" y="0"/>
                </a:moveTo>
                <a:lnTo>
                  <a:pt x="3530024" y="0"/>
                </a:lnTo>
                <a:lnTo>
                  <a:pt x="3530024" y="3549385"/>
                </a:lnTo>
                <a:lnTo>
                  <a:pt x="0" y="354938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847874"/>
            <a:ext cx="5538434" cy="1451390"/>
          </a:xfrm>
          <a:custGeom>
            <a:avLst/>
            <a:gdLst/>
            <a:ahLst/>
            <a:cxnLst/>
            <a:rect l="l" t="t" r="r" b="b"/>
            <a:pathLst>
              <a:path w="5538434" h="1451390">
                <a:moveTo>
                  <a:pt x="0" y="0"/>
                </a:moveTo>
                <a:lnTo>
                  <a:pt x="5538434" y="0"/>
                </a:lnTo>
                <a:lnTo>
                  <a:pt x="5538434" y="1451390"/>
                </a:lnTo>
                <a:lnTo>
                  <a:pt x="0" y="14513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2795750" y="-28575"/>
            <a:ext cx="3530024" cy="3549385"/>
          </a:xfrm>
          <a:custGeom>
            <a:avLst/>
            <a:gdLst/>
            <a:ahLst/>
            <a:cxnLst/>
            <a:rect l="l" t="t" r="r" b="b"/>
            <a:pathLst>
              <a:path w="3530024" h="3549385">
                <a:moveTo>
                  <a:pt x="0" y="0"/>
                </a:moveTo>
                <a:lnTo>
                  <a:pt x="3530024" y="0"/>
                </a:lnTo>
                <a:lnTo>
                  <a:pt x="3530024" y="3549385"/>
                </a:lnTo>
                <a:lnTo>
                  <a:pt x="0" y="35493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5075361" y="15913"/>
            <a:ext cx="3530024" cy="3549385"/>
          </a:xfrm>
          <a:custGeom>
            <a:avLst/>
            <a:gdLst/>
            <a:ahLst/>
            <a:cxnLst/>
            <a:rect l="l" t="t" r="r" b="b"/>
            <a:pathLst>
              <a:path w="3530024" h="3549385">
                <a:moveTo>
                  <a:pt x="0" y="0"/>
                </a:moveTo>
                <a:lnTo>
                  <a:pt x="3530024" y="0"/>
                </a:lnTo>
                <a:lnTo>
                  <a:pt x="3530024" y="3549385"/>
                </a:lnTo>
                <a:lnTo>
                  <a:pt x="0" y="35493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-274" r="-27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/>
          <p:nvPr/>
        </p:nvGrpSpPr>
        <p:grpSpPr>
          <a:xfrm>
            <a:off x="11649253" y="3289437"/>
            <a:ext cx="6638747" cy="6255084"/>
            <a:chOff x="0" y="0"/>
            <a:chExt cx="8851663" cy="834011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851647" cy="8340089"/>
            </a:xfrm>
            <a:custGeom>
              <a:avLst/>
              <a:gdLst/>
              <a:ahLst/>
              <a:cxnLst/>
              <a:rect l="l" t="t" r="r" b="b"/>
              <a:pathLst>
                <a:path w="8851647" h="8340089">
                  <a:moveTo>
                    <a:pt x="460883" y="0"/>
                  </a:moveTo>
                  <a:lnTo>
                    <a:pt x="8390763" y="0"/>
                  </a:lnTo>
                  <a:cubicBezTo>
                    <a:pt x="8645272" y="0"/>
                    <a:pt x="8851647" y="206375"/>
                    <a:pt x="8851647" y="460883"/>
                  </a:cubicBezTo>
                  <a:lnTo>
                    <a:pt x="8851647" y="7879207"/>
                  </a:lnTo>
                  <a:cubicBezTo>
                    <a:pt x="8851647" y="8001508"/>
                    <a:pt x="8803132" y="8118728"/>
                    <a:pt x="8716645" y="8205088"/>
                  </a:cubicBezTo>
                  <a:cubicBezTo>
                    <a:pt x="8630158" y="8291449"/>
                    <a:pt x="8512937" y="8340089"/>
                    <a:pt x="8390763" y="8340089"/>
                  </a:cubicBezTo>
                  <a:lnTo>
                    <a:pt x="460883" y="8340089"/>
                  </a:lnTo>
                  <a:cubicBezTo>
                    <a:pt x="338582" y="8340089"/>
                    <a:pt x="221361" y="8291575"/>
                    <a:pt x="135001" y="8205088"/>
                  </a:cubicBezTo>
                  <a:cubicBezTo>
                    <a:pt x="48641" y="8118601"/>
                    <a:pt x="0" y="8001508"/>
                    <a:pt x="0" y="7879207"/>
                  </a:cubicBezTo>
                  <a:lnTo>
                    <a:pt x="0" y="460883"/>
                  </a:lnTo>
                  <a:cubicBezTo>
                    <a:pt x="0" y="338582"/>
                    <a:pt x="48514" y="221361"/>
                    <a:pt x="135001" y="135001"/>
                  </a:cubicBezTo>
                  <a:cubicBezTo>
                    <a:pt x="221488" y="48641"/>
                    <a:pt x="338709" y="0"/>
                    <a:pt x="460883" y="0"/>
                  </a:cubicBezTo>
                  <a:close/>
                </a:path>
              </a:pathLst>
            </a:custGeom>
            <a:blipFill>
              <a:blip r:embed="rId6"/>
              <a:stretch>
                <a:fillRect l="-20717" r="-20717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342520" y="241459"/>
            <a:ext cx="6910794" cy="1715779"/>
            <a:chOff x="0" y="0"/>
            <a:chExt cx="9214392" cy="22877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214392" cy="2287705"/>
            </a:xfrm>
            <a:custGeom>
              <a:avLst/>
              <a:gdLst/>
              <a:ahLst/>
              <a:cxnLst/>
              <a:rect l="l" t="t" r="r" b="b"/>
              <a:pathLst>
                <a:path w="9214392" h="2287705">
                  <a:moveTo>
                    <a:pt x="0" y="0"/>
                  </a:moveTo>
                  <a:lnTo>
                    <a:pt x="9214392" y="0"/>
                  </a:lnTo>
                  <a:lnTo>
                    <a:pt x="9214392" y="2287705"/>
                  </a:lnTo>
                  <a:lnTo>
                    <a:pt x="0" y="22877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57150"/>
              <a:ext cx="9214392" cy="22305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710"/>
                </a:lnSpc>
              </a:pPr>
              <a:r>
                <a:rPr lang="en-US" sz="6100" b="1" spc="-236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WHY SUPPLY </a:t>
              </a:r>
              <a:r>
                <a:rPr lang="en-US" sz="6100" b="1" spc="-23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CHAIN?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-133599" y="3073080"/>
            <a:ext cx="11649253" cy="5637413"/>
            <a:chOff x="0" y="0"/>
            <a:chExt cx="15532337" cy="75165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5532337" cy="7516551"/>
            </a:xfrm>
            <a:custGeom>
              <a:avLst/>
              <a:gdLst/>
              <a:ahLst/>
              <a:cxnLst/>
              <a:rect l="l" t="t" r="r" b="b"/>
              <a:pathLst>
                <a:path w="15532337" h="7516551">
                  <a:moveTo>
                    <a:pt x="0" y="0"/>
                  </a:moveTo>
                  <a:lnTo>
                    <a:pt x="15532337" y="0"/>
                  </a:lnTo>
                  <a:lnTo>
                    <a:pt x="15532337" y="7516551"/>
                  </a:lnTo>
                  <a:lnTo>
                    <a:pt x="0" y="75165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28575"/>
              <a:ext cx="15532337" cy="748797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567455" lvl="2" indent="-189152" algn="just">
                <a:lnSpc>
                  <a:spcPts val="2730"/>
                </a:lnSpc>
                <a:buFont typeface="Arial"/>
                <a:buChar char="⚬"/>
              </a:pPr>
              <a:r>
                <a:rPr lang="en-US" sz="2482" b="1" spc="-96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Critical Role in Business Success:</a:t>
              </a: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Efficient supply chain management is essential for reducing costs, improving customer satisfaction, and enhancing operational performance.</a:t>
              </a:r>
            </a:p>
            <a:p>
              <a:pPr marL="567455" lvl="2" indent="-189152" algn="just">
                <a:lnSpc>
                  <a:spcPts val="2730"/>
                </a:lnSpc>
              </a:pPr>
              <a:endParaRPr lang="en-US" sz="2482" b="1" spc="-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567455" lvl="2" indent="-189152" algn="just">
                <a:lnSpc>
                  <a:spcPts val="2730"/>
                </a:lnSpc>
                <a:buFont typeface="Arial"/>
                <a:buChar char="⚬"/>
              </a:pPr>
              <a:r>
                <a:rPr lang="en-US" sz="2482" b="1" spc="-96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Importance of Real-Time Insights</a:t>
              </a: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: In today’s fast-paced, data-driven environment, businesses need instant insights to respond quickly to changes and challenges in their supply chains.</a:t>
              </a:r>
            </a:p>
            <a:p>
              <a:pPr marL="567455" lvl="2" indent="-189152" algn="just">
                <a:lnSpc>
                  <a:spcPts val="2730"/>
                </a:lnSpc>
              </a:pPr>
              <a:endParaRPr lang="en-US" sz="2482" b="1" spc="-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567455" lvl="2" indent="-189152" algn="just">
                <a:lnSpc>
                  <a:spcPts val="2730"/>
                </a:lnSpc>
                <a:buFont typeface="Arial"/>
                <a:buChar char="⚬"/>
              </a:pPr>
              <a:r>
                <a:rPr lang="en-US" sz="2482" b="1" u="sng" spc="-96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Data-Driven Decision-Making: </a:t>
              </a: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By analyzing supply chain data with Power BI, businesses can:</a:t>
              </a:r>
            </a:p>
            <a:p>
              <a:pPr marL="567455" lvl="2" indent="-189152" algn="just">
                <a:lnSpc>
                  <a:spcPts val="2730"/>
                </a:lnSpc>
              </a:pPr>
              <a:endParaRPr lang="en-US" sz="2482" b="1" spc="-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567455" lvl="2" indent="-189152" algn="just">
                <a:lnSpc>
                  <a:spcPts val="2730"/>
                </a:lnSpc>
                <a:buAutoNum type="arabicPeriod"/>
              </a:pP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Gain a clearer understanding of their operations.</a:t>
              </a:r>
            </a:p>
            <a:p>
              <a:pPr marL="567455" lvl="2" indent="-189152" algn="just">
                <a:lnSpc>
                  <a:spcPts val="2730"/>
                </a:lnSpc>
                <a:buAutoNum type="arabicPeriod"/>
              </a:pP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Identify and eliminate bottlenecks.</a:t>
              </a:r>
            </a:p>
            <a:p>
              <a:pPr marL="567455" lvl="2" indent="-189152" algn="just">
                <a:lnSpc>
                  <a:spcPts val="2730"/>
                </a:lnSpc>
                <a:buAutoNum type="arabicPeriod"/>
              </a:pPr>
              <a:r>
                <a:rPr lang="en-US" sz="2482" b="1" spc="-96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Make smarter, data-driven decisions for continuous improvement.</a:t>
              </a:r>
            </a:p>
            <a:p>
              <a:pPr marL="567455" lvl="2" indent="-189152" algn="just">
                <a:lnSpc>
                  <a:spcPts val="2730"/>
                </a:lnSpc>
              </a:pPr>
              <a:endParaRPr lang="en-US" sz="2482" b="1" spc="-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567455" lvl="2" indent="-189152" algn="just">
                <a:lnSpc>
                  <a:spcPts val="2730"/>
                </a:lnSpc>
              </a:pPr>
              <a:endParaRPr lang="en-US" sz="2482" b="1" spc="-96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person in a white shirt writing on a clipboard  AI-generated content may be incorrect."/>
          <p:cNvSpPr/>
          <p:nvPr/>
        </p:nvSpPr>
        <p:spPr>
          <a:xfrm>
            <a:off x="-12700" y="190515"/>
            <a:ext cx="18288002" cy="10286985"/>
          </a:xfrm>
          <a:custGeom>
            <a:avLst/>
            <a:gdLst/>
            <a:ahLst/>
            <a:cxnLst/>
            <a:rect l="l" t="t" r="r" b="b"/>
            <a:pathLst>
              <a:path w="18288002" h="10286985">
                <a:moveTo>
                  <a:pt x="0" y="0"/>
                </a:moveTo>
                <a:lnTo>
                  <a:pt x="18288002" y="0"/>
                </a:lnTo>
                <a:lnTo>
                  <a:pt x="18288002" y="10286985"/>
                </a:lnTo>
                <a:lnTo>
                  <a:pt x="0" y="102869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 t="-13143" r="-124" b="-5522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744580" y="3604630"/>
            <a:ext cx="7756292" cy="6108065"/>
            <a:chOff x="0" y="0"/>
            <a:chExt cx="10341723" cy="814408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341723" cy="8144087"/>
            </a:xfrm>
            <a:custGeom>
              <a:avLst/>
              <a:gdLst/>
              <a:ahLst/>
              <a:cxnLst/>
              <a:rect l="l" t="t" r="r" b="b"/>
              <a:pathLst>
                <a:path w="10341723" h="8144087">
                  <a:moveTo>
                    <a:pt x="0" y="0"/>
                  </a:moveTo>
                  <a:lnTo>
                    <a:pt x="10341723" y="0"/>
                  </a:lnTo>
                  <a:lnTo>
                    <a:pt x="10341723" y="8144087"/>
                  </a:lnTo>
                  <a:lnTo>
                    <a:pt x="0" y="81440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0341723" cy="822981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9720"/>
                </a:lnSpc>
              </a:pPr>
              <a:r>
                <a:rPr lang="en-US" sz="9000" b="1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Data Cleaning </a:t>
              </a:r>
            </a:p>
            <a:p>
              <a:pPr algn="ctr">
                <a:lnSpc>
                  <a:spcPts val="9720"/>
                </a:lnSpc>
              </a:pPr>
              <a:endParaRPr lang="en-US" sz="9000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6294" y="213103"/>
            <a:ext cx="10871225" cy="9860798"/>
            <a:chOff x="0" y="0"/>
            <a:chExt cx="14248646" cy="129243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4248647" cy="12924304"/>
            </a:xfrm>
            <a:custGeom>
              <a:avLst/>
              <a:gdLst/>
              <a:ahLst/>
              <a:cxnLst/>
              <a:rect l="l" t="t" r="r" b="b"/>
              <a:pathLst>
                <a:path w="14248647" h="12924304">
                  <a:moveTo>
                    <a:pt x="0" y="0"/>
                  </a:moveTo>
                  <a:lnTo>
                    <a:pt x="14248647" y="0"/>
                  </a:lnTo>
                  <a:lnTo>
                    <a:pt x="14248647" y="12924304"/>
                  </a:lnTo>
                  <a:lnTo>
                    <a:pt x="0" y="1292430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47625"/>
              <a:ext cx="14248646" cy="1287667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995"/>
                </a:lnSpc>
              </a:pPr>
              <a:r>
                <a:rPr lang="en-US" sz="3699" b="1" dirty="0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Derived Columns in Cost Table</a:t>
              </a:r>
            </a:p>
            <a:p>
              <a:pPr algn="l">
                <a:lnSpc>
                  <a:spcPts val="3995"/>
                </a:lnSpc>
              </a:pPr>
              <a:endParaRPr lang="en-US" sz="3699" b="1" dirty="0">
                <a:solidFill>
                  <a:srgbClr val="749DC3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49884" lvl="1" indent="-174942" algn="l">
                <a:lnSpc>
                  <a:spcPts val="3131"/>
                </a:lnSpc>
                <a:buAutoNum type="arabicPeriod"/>
              </a:pP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899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Shipping cost per time </a:t>
              </a: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= Shipping costs / Shipping time</a:t>
              </a:r>
            </a:p>
            <a:p>
              <a:pPr algn="l">
                <a:lnSpc>
                  <a:spcPts val="3131"/>
                </a:lnSpc>
              </a:pPr>
              <a:endParaRPr lang="en-US" sz="28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3131"/>
                </a:lnSpc>
              </a:pP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2.</a:t>
              </a:r>
              <a:r>
                <a:rPr lang="en-US" sz="2899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Manufacturing cost per unit </a:t>
              </a: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= Manufacturing costs / Production volumes</a:t>
              </a:r>
            </a:p>
            <a:p>
              <a:pPr algn="l">
                <a:lnSpc>
                  <a:spcPts val="3131"/>
                </a:lnSpc>
              </a:pPr>
              <a:endParaRPr lang="en-US" sz="28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3131"/>
                </a:lnSpc>
              </a:pP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3. </a:t>
              </a:r>
              <a:r>
                <a:rPr lang="en-US" sz="2899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Transportation cost per order </a:t>
              </a: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= Transportation costs / Order quantities</a:t>
              </a:r>
            </a:p>
            <a:p>
              <a:pPr algn="l">
                <a:lnSpc>
                  <a:spcPts val="3131"/>
                </a:lnSpc>
              </a:pPr>
              <a:endParaRPr lang="en-US" sz="28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3131"/>
                </a:lnSpc>
              </a:pP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4.</a:t>
              </a:r>
              <a:r>
                <a:rPr lang="en-US" sz="2899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Profit</a:t>
              </a:r>
              <a:r>
                <a:rPr lang="en-US" sz="28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= Price - (Shipping cost per time + Manufacturing cost per unit + Transportation cost per order)</a:t>
              </a:r>
            </a:p>
            <a:p>
              <a:pPr algn="l">
                <a:lnSpc>
                  <a:spcPts val="3131"/>
                </a:lnSpc>
              </a:pPr>
              <a:endParaRPr lang="en-US" sz="28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3240"/>
                </a:lnSpc>
              </a:pPr>
              <a:r>
                <a:rPr lang="en-US" sz="3000" b="1" dirty="0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Revenue Column Correction</a:t>
              </a:r>
            </a:p>
            <a:p>
              <a:pPr algn="l">
                <a:lnSpc>
                  <a:spcPts val="3240"/>
                </a:lnSpc>
              </a:pPr>
              <a:endParaRPr lang="en-US" sz="3000" b="1" dirty="0">
                <a:solidFill>
                  <a:srgbClr val="749DC3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61949" lvl="1" indent="-180975" algn="l">
                <a:lnSpc>
                  <a:spcPts val="3239"/>
                </a:lnSpc>
              </a:pPr>
              <a:r>
                <a:rPr lang="en-US" sz="29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original Revenue column was removed due to inconsistencies.</a:t>
              </a:r>
            </a:p>
            <a:p>
              <a:pPr marL="361949" lvl="1" indent="-180975" algn="l">
                <a:lnSpc>
                  <a:spcPts val="3239"/>
                </a:lnSpc>
              </a:pPr>
              <a:r>
                <a:rPr lang="en-US" sz="29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 new column was calculated as:</a:t>
              </a:r>
            </a:p>
            <a:p>
              <a:pPr marL="361949" lvl="1" indent="-180975" algn="l">
                <a:lnSpc>
                  <a:spcPts val="3239"/>
                </a:lnSpc>
              </a:pPr>
              <a:r>
                <a:rPr lang="en-US" sz="2999" b="1" dirty="0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Revenue</a:t>
              </a:r>
              <a:r>
                <a:rPr lang="en-US" sz="2999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= Product sold × Price</a:t>
              </a:r>
            </a:p>
            <a:p>
              <a:pPr marL="325755" lvl="1" indent="-162878" algn="l">
                <a:lnSpc>
                  <a:spcPts val="2916"/>
                </a:lnSpc>
              </a:pPr>
              <a:endParaRPr lang="en-US" sz="2999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5" name="Freeform 5" descr="Coins"/>
          <p:cNvSpPr/>
          <p:nvPr/>
        </p:nvSpPr>
        <p:spPr>
          <a:xfrm>
            <a:off x="11132815" y="2730502"/>
            <a:ext cx="4826000" cy="4826000"/>
          </a:xfrm>
          <a:custGeom>
            <a:avLst/>
            <a:gdLst/>
            <a:ahLst/>
            <a:cxnLst/>
            <a:rect l="l" t="t" r="r" b="b"/>
            <a:pathLst>
              <a:path w="4826000" h="4826000">
                <a:moveTo>
                  <a:pt x="0" y="0"/>
                </a:moveTo>
                <a:lnTo>
                  <a:pt x="4826000" y="0"/>
                </a:lnTo>
                <a:lnTo>
                  <a:pt x="4826000" y="4826000"/>
                </a:lnTo>
                <a:lnTo>
                  <a:pt x="0" y="4826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837" y="2408949"/>
            <a:ext cx="8823960" cy="6041656"/>
            <a:chOff x="0" y="0"/>
            <a:chExt cx="11765280" cy="80555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765280" cy="8055542"/>
            </a:xfrm>
            <a:custGeom>
              <a:avLst/>
              <a:gdLst/>
              <a:ahLst/>
              <a:cxnLst/>
              <a:rect l="l" t="t" r="r" b="b"/>
              <a:pathLst>
                <a:path w="11765280" h="8055542">
                  <a:moveTo>
                    <a:pt x="0" y="0"/>
                  </a:moveTo>
                  <a:lnTo>
                    <a:pt x="11765280" y="0"/>
                  </a:lnTo>
                  <a:lnTo>
                    <a:pt x="11765280" y="8055542"/>
                  </a:lnTo>
                  <a:lnTo>
                    <a:pt x="0" y="80555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11765280" cy="801744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131"/>
                </a:lnSpc>
              </a:pPr>
              <a:r>
                <a:rPr lang="en-US" sz="2899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Scenario 1: Price is accurate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Using the given price, we calculated profits using the derived columns above.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Result: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- 79 products with profit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- 21 products with loss</a:t>
              </a:r>
            </a:p>
            <a:p>
              <a:pPr algn="l">
                <a:lnSpc>
                  <a:spcPts val="3131"/>
                </a:lnSpc>
              </a:pPr>
              <a:r>
                <a:rPr lang="en-US" sz="2899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Scenario 2: Price is incorrect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We recalculated price as: Revenue / Product sold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Comparing this recalculated price with the cost structure: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- 50 products with profit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- 50 products with loss</a:t>
              </a:r>
            </a:p>
            <a:p>
              <a:pPr marL="349884" lvl="1" indent="-174942" algn="l">
                <a:lnSpc>
                  <a:spcPts val="3131"/>
                </a:lnSpc>
              </a:pPr>
              <a:r>
                <a:rPr lang="en-US" sz="2899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Identified large profit/loss gaps due to incorrect pricing.</a:t>
              </a:r>
            </a:p>
          </p:txBody>
        </p:sp>
      </p:grpSp>
      <p:sp>
        <p:nvSpPr>
          <p:cNvPr id="5" name="Freeform 5" descr="Graph"/>
          <p:cNvSpPr/>
          <p:nvPr/>
        </p:nvSpPr>
        <p:spPr>
          <a:xfrm>
            <a:off x="9788180" y="114303"/>
            <a:ext cx="8499821" cy="10286997"/>
          </a:xfrm>
          <a:custGeom>
            <a:avLst/>
            <a:gdLst/>
            <a:ahLst/>
            <a:cxnLst/>
            <a:rect l="l" t="t" r="r" b="b"/>
            <a:pathLst>
              <a:path w="8499821" h="10286997">
                <a:moveTo>
                  <a:pt x="0" y="0"/>
                </a:moveTo>
                <a:lnTo>
                  <a:pt x="8499821" y="0"/>
                </a:lnTo>
                <a:lnTo>
                  <a:pt x="8499821" y="10286997"/>
                </a:lnTo>
                <a:lnTo>
                  <a:pt x="0" y="102869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063" r="-61578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624842" y="797465"/>
            <a:ext cx="9342118" cy="837667"/>
            <a:chOff x="0" y="0"/>
            <a:chExt cx="12456157" cy="111688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2456158" cy="1116889"/>
            </a:xfrm>
            <a:custGeom>
              <a:avLst/>
              <a:gdLst/>
              <a:ahLst/>
              <a:cxnLst/>
              <a:rect l="l" t="t" r="r" b="b"/>
              <a:pathLst>
                <a:path w="12456158" h="1116889">
                  <a:moveTo>
                    <a:pt x="0" y="0"/>
                  </a:moveTo>
                  <a:lnTo>
                    <a:pt x="12456158" y="0"/>
                  </a:lnTo>
                  <a:lnTo>
                    <a:pt x="12456158" y="1116889"/>
                  </a:lnTo>
                  <a:lnTo>
                    <a:pt x="0" y="111688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7625"/>
              <a:ext cx="12456157" cy="106926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536"/>
                </a:lnSpc>
              </a:pPr>
              <a:r>
                <a:rPr lang="en-US" sz="42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Pricing Scenarios Analysis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truck in a warehouse  AI-generated content may be incorrect."/>
          <p:cNvSpPr/>
          <p:nvPr/>
        </p:nvSpPr>
        <p:spPr>
          <a:xfrm>
            <a:off x="30" y="2"/>
            <a:ext cx="18287970" cy="10286999"/>
          </a:xfrm>
          <a:custGeom>
            <a:avLst/>
            <a:gdLst/>
            <a:ahLst/>
            <a:cxnLst/>
            <a:rect l="l" t="t" r="r" b="b"/>
            <a:pathLst>
              <a:path w="18287970" h="10286999">
                <a:moveTo>
                  <a:pt x="0" y="0"/>
                </a:moveTo>
                <a:lnTo>
                  <a:pt x="18287970" y="0"/>
                </a:lnTo>
                <a:lnTo>
                  <a:pt x="18287970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l="-7148" r="-74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2286000" y="1683543"/>
            <a:ext cx="13716000" cy="4350777"/>
            <a:chOff x="0" y="0"/>
            <a:chExt cx="18288000" cy="580103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288000" cy="5801036"/>
            </a:xfrm>
            <a:custGeom>
              <a:avLst/>
              <a:gdLst/>
              <a:ahLst/>
              <a:cxnLst/>
              <a:rect l="l" t="t" r="r" b="b"/>
              <a:pathLst>
                <a:path w="18288000" h="5801036">
                  <a:moveTo>
                    <a:pt x="0" y="0"/>
                  </a:moveTo>
                  <a:lnTo>
                    <a:pt x="18288000" y="0"/>
                  </a:lnTo>
                  <a:lnTo>
                    <a:pt x="18288000" y="5801036"/>
                  </a:lnTo>
                  <a:lnTo>
                    <a:pt x="0" y="580103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18288000" cy="5886761"/>
            </a:xfrm>
            <a:prstGeom prst="rect">
              <a:avLst/>
            </a:prstGeom>
          </p:spPr>
          <p:txBody>
            <a:bodyPr lIns="0" tIns="0" rIns="0" bIns="0" rtlCol="0" anchor="b"/>
            <a:lstStyle/>
            <a:p>
              <a:pPr algn="ctr">
                <a:lnSpc>
                  <a:spcPts val="9720"/>
                </a:lnSpc>
              </a:pPr>
              <a:r>
                <a:rPr lang="en-US" sz="9000" b="1">
                  <a:solidFill>
                    <a:srgbClr val="FFFFFF"/>
                  </a:solidFill>
                  <a:latin typeface="Calibri (MS) Bold"/>
                  <a:ea typeface="Calibri (MS) Bold"/>
                  <a:cs typeface="Calibri (MS) Bold"/>
                  <a:sym typeface="Calibri (MS) Bold"/>
                </a:rPr>
                <a:t>Data Tables Overview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51460"/>
            <a:ext cx="8883128" cy="10039754"/>
            <a:chOff x="0" y="0"/>
            <a:chExt cx="11844171" cy="133863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844171" cy="13386338"/>
            </a:xfrm>
            <a:custGeom>
              <a:avLst/>
              <a:gdLst/>
              <a:ahLst/>
              <a:cxnLst/>
              <a:rect l="l" t="t" r="r" b="b"/>
              <a:pathLst>
                <a:path w="11844171" h="13386338">
                  <a:moveTo>
                    <a:pt x="0" y="0"/>
                  </a:moveTo>
                  <a:lnTo>
                    <a:pt x="11844171" y="0"/>
                  </a:lnTo>
                  <a:lnTo>
                    <a:pt x="11844171" y="13386338"/>
                  </a:lnTo>
                  <a:lnTo>
                    <a:pt x="0" y="133863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33350"/>
              <a:ext cx="11844171" cy="1325298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18064" lvl="1" indent="-159032" algn="l">
                <a:lnSpc>
                  <a:spcPts val="1771"/>
                </a:lnSpc>
                <a:buFont typeface="Arial"/>
                <a:buChar char="•"/>
              </a:pPr>
              <a:r>
                <a:rPr lang="en-US" sz="2636" b="1" dirty="0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Product Info</a:t>
              </a:r>
            </a:p>
            <a:p>
              <a:pPr algn="l">
                <a:lnSpc>
                  <a:spcPts val="1771"/>
                </a:lnSpc>
              </a:pPr>
              <a:endParaRPr lang="en-US" sz="2636" b="1" dirty="0">
                <a:solidFill>
                  <a:srgbClr val="749DC3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30128" lvl="1" indent="-165064" algn="l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Columns: Product type, SKU, Price</a:t>
              </a:r>
            </a:p>
            <a:p>
              <a:pPr marL="318064" lvl="1" indent="-159032" algn="l">
                <a:lnSpc>
                  <a:spcPts val="3036"/>
                </a:lnSpc>
              </a:pPr>
              <a:endParaRPr lang="en-US" sz="27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622264" lvl="1" indent="-457200">
                <a:lnSpc>
                  <a:spcPts val="1838"/>
                </a:lnSpc>
                <a:buFontTx/>
                <a:buChar char="-"/>
              </a:pPr>
              <a:r>
                <a:rPr lang="en-US" sz="2636" b="1" u="sng" dirty="0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Purpose: </a:t>
              </a:r>
              <a:r>
                <a:rPr lang="en-US" sz="2736" dirty="0">
                  <a:solidFill>
                    <a:srgbClr val="FFFFFF"/>
                  </a:solidFill>
                  <a:latin typeface="Montserrat"/>
                  <a:sym typeface="Montserrat Bold"/>
                </a:rPr>
                <a:t>Contains basic product identification</a:t>
              </a:r>
            </a:p>
            <a:p>
              <a:pPr marL="165064" lvl="1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sym typeface="Montserrat Bold"/>
                </a:rPr>
                <a:t> and pricing information</a:t>
              </a:r>
              <a:r>
                <a:rPr lang="en-US" sz="2736" dirty="0">
                  <a:solidFill>
                    <a:srgbClr val="FFFFFF"/>
                  </a:solidFill>
                  <a:latin typeface="Montserrat"/>
                  <a:sym typeface="Montserrat"/>
                </a:rPr>
                <a:t>.</a:t>
              </a:r>
            </a:p>
            <a:p>
              <a:pPr marL="318064" lvl="1" indent="-159032" algn="l">
                <a:lnSpc>
                  <a:spcPts val="3036"/>
                </a:lnSpc>
              </a:pPr>
              <a:endParaRPr lang="en-US" sz="2636" dirty="0">
                <a:solidFill>
                  <a:srgbClr val="749DC3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18064" lvl="1" indent="-159032" algn="l">
                <a:lnSpc>
                  <a:spcPts val="1771"/>
                </a:lnSpc>
                <a:buFont typeface="Arial"/>
                <a:buChar char="•"/>
              </a:pPr>
              <a:r>
                <a:rPr lang="en-US" sz="2636" b="1" dirty="0">
                  <a:solidFill>
                    <a:srgbClr val="FF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Inventory</a:t>
              </a:r>
            </a:p>
            <a:p>
              <a:pPr algn="l">
                <a:lnSpc>
                  <a:spcPts val="1771"/>
                </a:lnSpc>
              </a:pPr>
              <a:endParaRPr lang="en-US" sz="2636" b="1" dirty="0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algn="l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     -</a:t>
              </a:r>
              <a:r>
                <a:rPr lang="en-US" sz="27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Columns</a:t>
              </a: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SKU, Availability, Product sold,</a:t>
              </a:r>
            </a:p>
            <a:p>
              <a:pPr algn="l">
                <a:lnSpc>
                  <a:spcPts val="1838"/>
                </a:lnSpc>
              </a:pPr>
              <a:endParaRPr lang="en-US" sz="27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29781" lvl="1" indent="-164890" algn="l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Stock levels</a:t>
              </a:r>
            </a:p>
            <a:p>
              <a:pPr marL="330128" lvl="1" indent="-165064" algn="l">
                <a:lnSpc>
                  <a:spcPts val="1838"/>
                </a:lnSpc>
              </a:pPr>
              <a:endParaRPr lang="en-US" sz="27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7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Purpose</a:t>
              </a: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Tracks inventory levels and sales</a:t>
              </a:r>
            </a:p>
            <a:p>
              <a:pPr algn="l">
                <a:lnSpc>
                  <a:spcPts val="1838"/>
                </a:lnSpc>
              </a:pPr>
              <a:endParaRPr lang="en-US" sz="27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1838"/>
                </a:lnSpc>
              </a:pPr>
              <a:r>
                <a:rPr lang="en-US" sz="27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quantities for each product.</a:t>
              </a:r>
            </a:p>
            <a:p>
              <a:pPr marL="318064" lvl="1" indent="-159032" algn="l">
                <a:lnSpc>
                  <a:spcPts val="1771"/>
                </a:lnSpc>
              </a:pPr>
              <a:endParaRPr lang="en-US" sz="27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18064" lvl="1" indent="-159032" algn="l">
                <a:lnSpc>
                  <a:spcPts val="1771"/>
                </a:lnSpc>
                <a:buFont typeface="Arial"/>
                <a:buChar char="•"/>
              </a:pPr>
              <a:r>
                <a:rPr lang="en-US" sz="2636" b="1" dirty="0">
                  <a:solidFill>
                    <a:srgbClr val="FF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Customer</a:t>
              </a:r>
            </a:p>
            <a:p>
              <a:pPr algn="l">
                <a:lnSpc>
                  <a:spcPts val="1771"/>
                </a:lnSpc>
              </a:pPr>
              <a:endParaRPr lang="en-US" sz="2636" b="1" dirty="0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18064" lvl="1" indent="-159032" algn="l">
                <a:lnSpc>
                  <a:spcPts val="3036"/>
                </a:lnSpc>
              </a:pP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6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Columns:</a:t>
              </a: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SKU, Customer demographics, Customer lead time, Location, Transportation mode, Routes</a:t>
              </a:r>
            </a:p>
            <a:p>
              <a:pPr algn="l">
                <a:lnSpc>
                  <a:spcPts val="3036"/>
                </a:lnSpc>
              </a:pPr>
              <a:endParaRPr lang="en-US" sz="26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18064" lvl="1" indent="-159032" algn="l">
                <a:lnSpc>
                  <a:spcPts val="3036"/>
                </a:lnSpc>
              </a:pP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6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Purpose</a:t>
              </a: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Stores information related to the customer profile and logistics.</a:t>
              </a:r>
            </a:p>
            <a:p>
              <a:pPr algn="l">
                <a:lnSpc>
                  <a:spcPts val="3036"/>
                </a:lnSpc>
              </a:pPr>
              <a:endParaRPr lang="en-US" sz="26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18064" lvl="1" indent="-159032" algn="l">
                <a:lnSpc>
                  <a:spcPts val="1771"/>
                </a:lnSpc>
                <a:buFont typeface="Arial"/>
                <a:buChar char="•"/>
              </a:pPr>
              <a:r>
                <a:rPr lang="en-US" sz="2636" b="1" dirty="0">
                  <a:solidFill>
                    <a:srgbClr val="FF0000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Orders</a:t>
              </a:r>
            </a:p>
            <a:p>
              <a:pPr algn="l">
                <a:lnSpc>
                  <a:spcPts val="1771"/>
                </a:lnSpc>
              </a:pPr>
              <a:endParaRPr lang="en-US" sz="2636" b="1" dirty="0">
                <a:solidFill>
                  <a:srgbClr val="FF0000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18064" lvl="1" indent="-159032" algn="l">
                <a:lnSpc>
                  <a:spcPts val="3036"/>
                </a:lnSpc>
              </a:pP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6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Columns</a:t>
              </a: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SKU, Price, Order quantities, Product sold, Shipping carriers, Shipping times</a:t>
              </a:r>
            </a:p>
            <a:p>
              <a:pPr marL="318064" lvl="1" indent="-159032" algn="l">
                <a:lnSpc>
                  <a:spcPts val="3036"/>
                </a:lnSpc>
              </a:pP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636" dirty="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Purpose</a:t>
              </a:r>
              <a:r>
                <a:rPr lang="en-US" sz="2636" dirty="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Captures order transaction details including volume, price, and delivery information.</a:t>
              </a:r>
            </a:p>
            <a:p>
              <a:pPr marL="318064" lvl="1" indent="-159032" algn="l">
                <a:lnSpc>
                  <a:spcPts val="1771"/>
                </a:lnSpc>
              </a:pPr>
              <a:endParaRPr lang="en-US" sz="2636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9" name="Picture 8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1510874-73FB-B5C0-98DD-699367B274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3128" y="0"/>
            <a:ext cx="9404872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441960"/>
            <a:ext cx="9144000" cy="9403080"/>
            <a:chOff x="0" y="0"/>
            <a:chExt cx="12192000" cy="125374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92000" cy="12537440"/>
            </a:xfrm>
            <a:custGeom>
              <a:avLst/>
              <a:gdLst/>
              <a:ahLst/>
              <a:cxnLst/>
              <a:rect l="l" t="t" r="r" b="b"/>
              <a:pathLst>
                <a:path w="12192000" h="12537440">
                  <a:moveTo>
                    <a:pt x="0" y="0"/>
                  </a:moveTo>
                  <a:lnTo>
                    <a:pt x="12192000" y="0"/>
                  </a:lnTo>
                  <a:lnTo>
                    <a:pt x="12192000" y="12537440"/>
                  </a:lnTo>
                  <a:lnTo>
                    <a:pt x="0" y="125374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95250"/>
              <a:ext cx="12192000" cy="1244219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325755" lvl="1" indent="-162877" algn="l">
                <a:lnSpc>
                  <a:spcPts val="2268"/>
                </a:lnSpc>
                <a:buFont typeface="Arial"/>
                <a:buChar char="•"/>
              </a:pPr>
              <a:r>
                <a:rPr lang="en-US" sz="27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Quality </a:t>
              </a:r>
            </a:p>
            <a:p>
              <a:pPr algn="l">
                <a:lnSpc>
                  <a:spcPts val="2268"/>
                </a:lnSpc>
              </a:pPr>
              <a:endParaRPr lang="en-US" sz="2700" b="1">
                <a:solidFill>
                  <a:srgbClr val="749DC3"/>
                </a:solidFill>
                <a:latin typeface="Montserrat Bold"/>
                <a:ea typeface="Montserrat Bold"/>
                <a:cs typeface="Montserrat Bold"/>
                <a:sym typeface="Montserrat Bold"/>
              </a:endParaRPr>
            </a:p>
            <a:p>
              <a:pPr marL="325755" lvl="1" indent="-162877" algn="l">
                <a:lnSpc>
                  <a:spcPts val="2268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Columns: Defect rates, Inspection results, SKU</a:t>
              </a:r>
            </a:p>
            <a:p>
              <a:pPr marL="325755" lvl="1" indent="-162877" algn="l">
                <a:lnSpc>
                  <a:spcPts val="2268"/>
                </a:lnSpc>
              </a:pPr>
              <a:endPara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marL="325755" lvl="1" indent="-162877" algn="l">
                <a:lnSpc>
                  <a:spcPts val="2268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Purpose: Records quality control results for each product.</a:t>
              </a:r>
            </a:p>
            <a:p>
              <a:pPr algn="l">
                <a:lnSpc>
                  <a:spcPts val="2268"/>
                </a:lnSpc>
              </a:pPr>
              <a:endPara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  <a:p>
              <a:pPr algn="l">
                <a:lnSpc>
                  <a:spcPts val="2268"/>
                </a:lnSpc>
              </a:pPr>
              <a:r>
                <a:rPr lang="en-US" sz="27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 Manufacturing &amp; Suppliers</a:t>
              </a:r>
            </a:p>
            <a:p>
              <a:pPr marL="325755" lvl="1" indent="-162877" algn="l">
                <a:lnSpc>
                  <a:spcPts val="3240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70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Columns</a:t>
              </a: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Manufacturing lead time, Production volumes, SKU, Supplier lead time, Supplier name</a:t>
              </a:r>
            </a:p>
            <a:p>
              <a:pPr marL="325755" lvl="1" indent="-162877" algn="l">
                <a:lnSpc>
                  <a:spcPts val="3240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70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Purpose</a:t>
              </a: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Includes production metrics and supplier information.</a:t>
              </a:r>
            </a:p>
            <a:p>
              <a:pPr algn="l">
                <a:lnSpc>
                  <a:spcPts val="2268"/>
                </a:lnSpc>
              </a:pPr>
              <a:r>
                <a:rPr lang="en-US" sz="27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 Cost &amp; Profit</a:t>
              </a:r>
            </a:p>
            <a:p>
              <a:pPr marL="325755" lvl="1" indent="-162877" algn="l">
                <a:lnSpc>
                  <a:spcPts val="3240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- </a:t>
              </a:r>
              <a:r>
                <a:rPr lang="en-US" sz="270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Columns</a:t>
              </a: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: Manufacturing costs, Manufacturing cost per unit, Price, Production volumes, Profit, Revenue, Shipping costs, Shipping cost per time, SKU, Transportation costs, Transportation cost</a:t>
              </a:r>
              <a:r>
                <a:rPr lang="en-US" sz="2700">
                  <a:solidFill>
                    <a:srgbClr val="000000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</a:t>
              </a: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per order</a:t>
              </a:r>
            </a:p>
            <a:p>
              <a:pPr algn="l">
                <a:lnSpc>
                  <a:spcPts val="3240"/>
                </a:lnSpc>
              </a:pPr>
              <a:r>
                <a:rPr lang="en-US" sz="3000">
                  <a:solidFill>
                    <a:srgbClr val="749DC3"/>
                  </a:solidFill>
                  <a:latin typeface="Montserrat"/>
                  <a:ea typeface="Montserrat"/>
                  <a:cs typeface="Montserrat"/>
                  <a:sym typeface="Montserrat"/>
                </a:rPr>
                <a:t>  F</a:t>
              </a:r>
              <a:r>
                <a:rPr lang="en-US" sz="3000" b="1">
                  <a:solidFill>
                    <a:srgbClr val="749DC3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act Table &amp; Data Modeling</a:t>
              </a:r>
            </a:p>
            <a:p>
              <a:pPr marL="325755" lvl="1" indent="-162878" algn="l">
                <a:lnSpc>
                  <a:spcPts val="2916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The </a:t>
              </a:r>
              <a:r>
                <a:rPr lang="en-US" sz="2700" b="1" u="sng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Orders table </a:t>
              </a: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was selected as the central fact table.</a:t>
              </a:r>
            </a:p>
            <a:p>
              <a:pPr marL="325755" lvl="1" indent="-162878" algn="l">
                <a:lnSpc>
                  <a:spcPts val="2916"/>
                </a:lnSpc>
              </a:pPr>
              <a:r>
                <a:rPr lang="en-US" sz="27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It connects with all other dimension tables using the SKU column as the primary key.</a:t>
              </a:r>
            </a:p>
            <a:p>
              <a:pPr marL="325755" lvl="1" indent="-162878" algn="l">
                <a:lnSpc>
                  <a:spcPts val="2268"/>
                </a:lnSpc>
              </a:pPr>
              <a:endParaRPr lang="en-US" sz="27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7" name="Picture 6" descr="A screenshot of a computer">
            <a:extLst>
              <a:ext uri="{FF2B5EF4-FFF2-40B4-BE49-F238E27FC236}">
                <a16:creationId xmlns:a16="http://schemas.microsoft.com/office/drawing/2014/main" id="{5C291F6A-3E19-0044-9828-033E67D801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2600" y="0"/>
            <a:ext cx="89154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762</Words>
  <Application>Microsoft Office PowerPoint</Application>
  <PresentationFormat>Custom</PresentationFormat>
  <Paragraphs>130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Calibri (MS) Bold</vt:lpstr>
      <vt:lpstr>Calibri</vt:lpstr>
      <vt:lpstr>Montserrat Bold</vt:lpstr>
      <vt:lpstr>Calibri (MS)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Supply_Chain_finaaaaaaaaaaaaaaaaaal.pptx</dc:title>
  <dc:creator>Farah Amr</dc:creator>
  <cp:lastModifiedBy>Mostafa Habib</cp:lastModifiedBy>
  <cp:revision>2</cp:revision>
  <dcterms:created xsi:type="dcterms:W3CDTF">2006-08-16T00:00:00Z</dcterms:created>
  <dcterms:modified xsi:type="dcterms:W3CDTF">2025-05-23T14:00:32Z</dcterms:modified>
  <dc:identifier>DAGoRMRz87U</dc:identifier>
</cp:coreProperties>
</file>

<file path=docProps/thumbnail.jpeg>
</file>